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03" r:id="rId3"/>
    <p:sldId id="411" r:id="rId4"/>
    <p:sldId id="412" r:id="rId5"/>
    <p:sldId id="414" r:id="rId6"/>
    <p:sldId id="410" r:id="rId7"/>
    <p:sldId id="311" r:id="rId8"/>
    <p:sldId id="314" r:id="rId9"/>
    <p:sldId id="415" r:id="rId10"/>
    <p:sldId id="404" r:id="rId11"/>
    <p:sldId id="326" r:id="rId12"/>
    <p:sldId id="413" r:id="rId13"/>
    <p:sldId id="325" r:id="rId14"/>
    <p:sldId id="416" r:id="rId15"/>
    <p:sldId id="405" r:id="rId16"/>
    <p:sldId id="331" r:id="rId17"/>
    <p:sldId id="342" r:id="rId18"/>
    <p:sldId id="417" r:id="rId19"/>
    <p:sldId id="408" r:id="rId20"/>
    <p:sldId id="384" r:id="rId21"/>
    <p:sldId id="397" r:id="rId22"/>
    <p:sldId id="418" r:id="rId23"/>
    <p:sldId id="406" r:id="rId24"/>
    <p:sldId id="354" r:id="rId25"/>
    <p:sldId id="355" r:id="rId26"/>
    <p:sldId id="419" r:id="rId27"/>
    <p:sldId id="407" r:id="rId28"/>
    <p:sldId id="364" r:id="rId29"/>
    <p:sldId id="366" r:id="rId30"/>
    <p:sldId id="420" r:id="rId31"/>
    <p:sldId id="409" r:id="rId32"/>
    <p:sldId id="391" r:id="rId33"/>
    <p:sldId id="402" r:id="rId34"/>
    <p:sldId id="305" r:id="rId35"/>
    <p:sldId id="422" r:id="rId36"/>
    <p:sldId id="421" r:id="rId37"/>
    <p:sldId id="424" r:id="rId38"/>
    <p:sldId id="423" r:id="rId39"/>
    <p:sldId id="425" r:id="rId40"/>
    <p:sldId id="426" r:id="rId41"/>
    <p:sldId id="427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2D5AB-8EF3-46B5-A136-25C212288C04}" type="datetimeFigureOut">
              <a:rPr lang="fr-FR" smtClean="0"/>
              <a:t>10/07/2020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46E40-0C5F-4937-A56C-86284C7C16C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90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46E40-0C5F-4937-A56C-86284C7C16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98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37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92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49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94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001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29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786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860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44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61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421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CDAAD-176E-45D7-B597-A955222AF179}" type="datetimeFigureOut">
              <a:rPr lang="fr-FR" smtClean="0"/>
              <a:t>10/07/2020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87454-2A45-4663-95D0-CD777FA8E0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23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168049" y="1141827"/>
            <a:ext cx="4254050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6000" dirty="0" smtClean="0"/>
              <a:t>Patients Nika</a:t>
            </a:r>
            <a:endParaRPr lang="fr-FR" sz="4800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3059832" y="4278685"/>
            <a:ext cx="3362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+ </a:t>
            </a:r>
            <a:r>
              <a:rPr lang="fr-FR" sz="2000" dirty="0" err="1" smtClean="0"/>
              <a:t>Clonalité</a:t>
            </a:r>
            <a:r>
              <a:rPr lang="fr-FR" sz="2000" dirty="0" smtClean="0"/>
              <a:t> - Bilan du 21/08/19</a:t>
            </a:r>
            <a:endParaRPr lang="fr-FR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3059832" y="3069739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ABE – </a:t>
            </a:r>
            <a:r>
              <a:rPr lang="fr-FR" sz="2000" dirty="0" err="1" smtClean="0"/>
              <a:t>MutIG</a:t>
            </a:r>
            <a:r>
              <a:rPr lang="fr-FR" sz="2000" dirty="0" smtClean="0"/>
              <a:t> 19MUT02</a:t>
            </a:r>
            <a:endParaRPr lang="fr-FR" sz="2000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06881"/>
              </p:ext>
            </p:extLst>
          </p:nvPr>
        </p:nvGraphicFramePr>
        <p:xfrm>
          <a:off x="1043608" y="3069739"/>
          <a:ext cx="1368152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4125533521"/>
                    </a:ext>
                  </a:extLst>
                </a:gridCol>
              </a:tblGrid>
              <a:tr h="19584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I1 ABEFRA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12361350"/>
                  </a:ext>
                </a:extLst>
              </a:tr>
              <a:tr h="19584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I2 BENMOH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807606408"/>
                  </a:ext>
                </a:extLst>
              </a:tr>
              <a:tr h="19584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I3 CHEREB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988294"/>
                  </a:ext>
                </a:extLst>
              </a:tr>
              <a:tr h="19584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I4 ELEGAB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92029715"/>
                  </a:ext>
                </a:extLst>
              </a:tr>
              <a:tr h="19584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I5 HADCHR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71451903"/>
                  </a:ext>
                </a:extLst>
              </a:tr>
              <a:tr h="19584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I6 JOVZOR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045613923"/>
                  </a:ext>
                </a:extLst>
              </a:tr>
              <a:tr h="19584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I7 PLOJEA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57595907"/>
                  </a:ext>
                </a:extLst>
              </a:tr>
              <a:tr h="19584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I8 PONPAT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7351847"/>
                  </a:ext>
                </a:extLst>
              </a:tr>
            </a:tbl>
          </a:graphicData>
        </a:graphic>
      </p:graphicFrame>
      <p:sp>
        <p:nvSpPr>
          <p:cNvPr id="3" name="Accolade fermante 2"/>
          <p:cNvSpPr/>
          <p:nvPr/>
        </p:nvSpPr>
        <p:spPr>
          <a:xfrm>
            <a:off x="2627784" y="3469849"/>
            <a:ext cx="144016" cy="19753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>
            <a:off x="2627784" y="326979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0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I3 CHE REB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78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7920000" cy="563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01266" y="26064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CHE REB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564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0282"/>
          <a:stretch/>
        </p:blipFill>
        <p:spPr>
          <a:xfrm>
            <a:off x="97632" y="620688"/>
            <a:ext cx="8792458" cy="447043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39552" y="573325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LH2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05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938327" cy="57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95536" y="6165304"/>
            <a:ext cx="403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Clone reproductible en FR1, pas de cont</a:t>
            </a:r>
            <a:r>
              <a:rPr lang="fr-FR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27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238" y="548680"/>
            <a:ext cx="509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Analyse default-distribution ou nouvelle analyse IGH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8015" y="156437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CHE REB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5094" t="51319" r="-986" b="11965"/>
          <a:stretch/>
        </p:blipFill>
        <p:spPr>
          <a:xfrm>
            <a:off x="323528" y="1340768"/>
            <a:ext cx="820891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01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I4 ELE GAB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08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" y="692696"/>
            <a:ext cx="7920000" cy="566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1" y="14799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ELE GAB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829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938327" cy="57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39552" y="6165304"/>
            <a:ext cx="358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 clone a 0,4% n’est pas de la conta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44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238" y="548680"/>
            <a:ext cx="509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Analyse default-distribution ou nouvelle analyse IGH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8015" y="15643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ELE GAB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5119" t="14941" b="11712"/>
          <a:stretch/>
        </p:blipFill>
        <p:spPr>
          <a:xfrm>
            <a:off x="285238" y="1310254"/>
            <a:ext cx="8436786" cy="449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5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I5 HAD CHR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66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I1 ABE FRA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544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7920000" cy="567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73274" y="15590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HAD CHR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385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 bwMode="auto">
          <a:xfrm>
            <a:off x="1" y="9857"/>
            <a:ext cx="8938327" cy="5119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0" r="496" b="13352"/>
          <a:stretch/>
        </p:blipFill>
        <p:spPr bwMode="auto">
          <a:xfrm>
            <a:off x="2771799" y="4365104"/>
            <a:ext cx="6099505" cy="2036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115616" y="580526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LH2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52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238" y="548680"/>
            <a:ext cx="509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Analyse default-distribution ou nouvelle analyse IGH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8015" y="156437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HAD CHR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4743" t="51430" b="11775"/>
          <a:stretch/>
        </p:blipFill>
        <p:spPr>
          <a:xfrm>
            <a:off x="-36512" y="1196752"/>
            <a:ext cx="8964135" cy="23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0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I6 JOV ZOR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064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00000" cy="3850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68" y="2636912"/>
            <a:ext cx="5400000" cy="386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652120" y="116632"/>
            <a:ext cx="97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JOV ZOR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433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938327" cy="57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899592" y="6093296"/>
            <a:ext cx="136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de conta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77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238" y="548680"/>
            <a:ext cx="509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Analyse default-distribution ou nouvelle analyse IGH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8015" y="156437"/>
            <a:ext cx="1063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JOV ZOR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5171" t="15438" b="11492"/>
          <a:stretch/>
        </p:blipFill>
        <p:spPr>
          <a:xfrm>
            <a:off x="265766" y="1484784"/>
            <a:ext cx="867653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08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I7 PLO JEA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4034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7920000" cy="565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79512" y="147990"/>
            <a:ext cx="91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PLO JEA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065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938327" cy="57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5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20267"/>
            <a:ext cx="78501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1520" y="1196752"/>
            <a:ext cx="114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(GS faible)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248899" y="14799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ABE FRA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037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238" y="548680"/>
            <a:ext cx="509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Analyse default-distribution ou nouvelle analyse IGH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8015" y="156437"/>
            <a:ext cx="1000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PLO JEA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4796" t="14785" b="11291"/>
          <a:stretch/>
        </p:blipFill>
        <p:spPr>
          <a:xfrm>
            <a:off x="395536" y="1556792"/>
            <a:ext cx="808044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81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I8 PONT PAT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0980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7920000" cy="567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80582" y="260648"/>
            <a:ext cx="98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PON PAT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23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8"/>
          <a:stretch/>
        </p:blipFill>
        <p:spPr bwMode="auto">
          <a:xfrm>
            <a:off x="0" y="0"/>
            <a:ext cx="8938327" cy="49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3" t="50914" r="1705" b="13627"/>
          <a:stretch/>
        </p:blipFill>
        <p:spPr bwMode="auto">
          <a:xfrm>
            <a:off x="2726933" y="4581128"/>
            <a:ext cx="5938754" cy="2042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67544" y="59492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LH2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25234" y="4643783"/>
            <a:ext cx="620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d’erreur de </a:t>
            </a:r>
            <a:r>
              <a:rPr lang="fr-FR" dirty="0" err="1" smtClean="0"/>
              <a:t>fastq</a:t>
            </a:r>
            <a:r>
              <a:rPr lang="fr-FR" dirty="0" smtClean="0"/>
              <a:t> les séquences sont bien des </a:t>
            </a:r>
            <a:r>
              <a:rPr lang="fr-FR" dirty="0" err="1" smtClean="0"/>
              <a:t>seq</a:t>
            </a:r>
            <a:r>
              <a:rPr lang="fr-FR" dirty="0" smtClean="0"/>
              <a:t> FR1 et LH2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34454" y="4293096"/>
            <a:ext cx="443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Grande reproductibilité du fond </a:t>
            </a:r>
            <a:r>
              <a:rPr lang="fr-FR" dirty="0" err="1" smtClean="0"/>
              <a:t>polyclonal</a:t>
            </a:r>
            <a:r>
              <a:rPr lang="fr-FR" dirty="0" smtClean="0"/>
              <a:t> ??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99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238" y="548680"/>
            <a:ext cx="509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Analyse default-distribution ou nouvelle analyse IGH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8015" y="156437"/>
            <a:ext cx="1078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PON PAT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4917" t="51059" b="12039"/>
          <a:stretch/>
        </p:blipFill>
        <p:spPr>
          <a:xfrm>
            <a:off x="285238" y="1274976"/>
            <a:ext cx="8326864" cy="22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I9 BER JEA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9601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3528" y="281568"/>
            <a:ext cx="91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BER JEA</a:t>
            </a:r>
            <a:endParaRPr lang="fr-FR" dirty="0"/>
          </a:p>
        </p:txBody>
      </p:sp>
      <p:pic>
        <p:nvPicPr>
          <p:cNvPr id="1026" name="Picture 2" descr="Z:\SCE HEMATOLOGIE BIOLOGIQUE\HEMATOLOGIE MOLECULAIRE\TECHNIQUES\MUT Ig_NGS\Routine\Ig58_200424_20MUT06_LH1\Résultats_patients\BERNARD\GS_BERN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1" y="1052736"/>
            <a:ext cx="853598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066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SCE HEMATOLOGIE BIOLOGIQUE\HEMATOLOGIE MOLECULAIRE\TECHNIQUES\MUT Ig_NGS\Routine\Ig58_200424_20MUT06_LH1\Résultats_patients\BERNARD\Vidjil_BERN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6937"/>
            <a:ext cx="8712968" cy="511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23528" y="281568"/>
            <a:ext cx="91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BER JEA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592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I10 GAU BER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9601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1520" y="188640"/>
            <a:ext cx="102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GAU BER</a:t>
            </a:r>
            <a:endParaRPr lang="fr-FR" dirty="0"/>
          </a:p>
        </p:txBody>
      </p:sp>
      <p:pic>
        <p:nvPicPr>
          <p:cNvPr id="3074" name="Picture 2" descr="Z:\SCE HEMATOLOGIE BIOLOGIQUE\HEMATOLOGIE MOLECULAIRE\TECHNIQUES\MUT Ig_NGS\Routine\Ig58_200424_20MUT06_LH1\Résultats_patients\GAUDE\GS_GA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545513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Z:\SCE HEMATOLOGIE BIOLOGIQUE\HEMATOLOGIE MOLECULAIRE\TECHNIQUES\MUT Ig_NGS\Routine\Ig58_200424_20MUT06_LH1\Résultats_patients\GAUDE\GS_GAUDE_zo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95" y="3789039"/>
            <a:ext cx="8593138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7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50802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95536" y="508518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19MUT02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6021288"/>
            <a:ext cx="319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No-</a:t>
            </a:r>
            <a:r>
              <a:rPr lang="fr-FR" dirty="0" err="1" smtClean="0"/>
              <a:t>clusturing</a:t>
            </a:r>
            <a:r>
              <a:rPr lang="fr-FR" dirty="0" smtClean="0"/>
              <a:t> : pics à 400 et 425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9923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1520" y="188640"/>
            <a:ext cx="102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GAU BER</a:t>
            </a:r>
            <a:endParaRPr lang="fr-FR" dirty="0"/>
          </a:p>
        </p:txBody>
      </p:sp>
      <p:pic>
        <p:nvPicPr>
          <p:cNvPr id="4098" name="Picture 2" descr="Z:\SCE HEMATOLOGIE BIOLOGIQUE\HEMATOLOGIE MOLECULAIRE\TECHNIQUES\MUT Ig_NGS\Routine\Ig58_200424_20MUT06_LH1\Résultats_patients\GAUDE\Vidjil_GA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97551" cy="516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61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8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5287" t="15077" r="218" b="12046"/>
          <a:stretch/>
        </p:blipFill>
        <p:spPr>
          <a:xfrm>
            <a:off x="251520" y="1124744"/>
            <a:ext cx="7848872" cy="417646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85238" y="548680"/>
            <a:ext cx="509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Analyse default-distribution ou nouvelle analyse IGH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88015" y="156437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ABE FRA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7276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20888"/>
            <a:ext cx="8229600" cy="1143000"/>
          </a:xfrm>
        </p:spPr>
        <p:txBody>
          <a:bodyPr/>
          <a:lstStyle/>
          <a:p>
            <a:r>
              <a:rPr lang="fr-FR" dirty="0" smtClean="0"/>
              <a:t>I2 BEN MOH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364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7687"/>
            <a:ext cx="9000000" cy="474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6038" y="53805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BEN MOH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99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938327" cy="57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9" t="51483" b="13355"/>
          <a:stretch/>
        </p:blipFill>
        <p:spPr bwMode="auto">
          <a:xfrm>
            <a:off x="2801467" y="908720"/>
            <a:ext cx="6135307" cy="202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79"/>
          <a:stretch/>
        </p:blipFill>
        <p:spPr bwMode="auto">
          <a:xfrm>
            <a:off x="1" y="4899759"/>
            <a:ext cx="8938327" cy="90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46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238" y="548680"/>
            <a:ext cx="509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Analyse default-distribution ou nouvelle analyse IGH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88015" y="156437"/>
            <a:ext cx="1221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BEN MOH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275494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4738</TotalTime>
  <Words>202</Words>
  <Application>Microsoft Office PowerPoint</Application>
  <PresentationFormat>Affichage à l'écran (4:3)</PresentationFormat>
  <Paragraphs>61</Paragraphs>
  <Slides>41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Thème Office</vt:lpstr>
      <vt:lpstr>Présentation PowerPoint</vt:lpstr>
      <vt:lpstr>I1 ABE FRA</vt:lpstr>
      <vt:lpstr>Présentation PowerPoint</vt:lpstr>
      <vt:lpstr>Présentation PowerPoint</vt:lpstr>
      <vt:lpstr>Présentation PowerPoint</vt:lpstr>
      <vt:lpstr>I2 BEN MOH</vt:lpstr>
      <vt:lpstr>Présentation PowerPoint</vt:lpstr>
      <vt:lpstr>Présentation PowerPoint</vt:lpstr>
      <vt:lpstr>Présentation PowerPoint</vt:lpstr>
      <vt:lpstr>I3 CHE REB</vt:lpstr>
      <vt:lpstr>Présentation PowerPoint</vt:lpstr>
      <vt:lpstr>Présentation PowerPoint</vt:lpstr>
      <vt:lpstr>Présentation PowerPoint</vt:lpstr>
      <vt:lpstr>Présentation PowerPoint</vt:lpstr>
      <vt:lpstr>I4 ELE GAB</vt:lpstr>
      <vt:lpstr>Présentation PowerPoint</vt:lpstr>
      <vt:lpstr>Présentation PowerPoint</vt:lpstr>
      <vt:lpstr>Présentation PowerPoint</vt:lpstr>
      <vt:lpstr>I5 HAD CHR</vt:lpstr>
      <vt:lpstr>Présentation PowerPoint</vt:lpstr>
      <vt:lpstr>Présentation PowerPoint</vt:lpstr>
      <vt:lpstr>Présentation PowerPoint</vt:lpstr>
      <vt:lpstr>I6 JOV ZOR</vt:lpstr>
      <vt:lpstr>Présentation PowerPoint</vt:lpstr>
      <vt:lpstr>Présentation PowerPoint</vt:lpstr>
      <vt:lpstr>Présentation PowerPoint</vt:lpstr>
      <vt:lpstr>I7 PLO JEA</vt:lpstr>
      <vt:lpstr>Présentation PowerPoint</vt:lpstr>
      <vt:lpstr>Présentation PowerPoint</vt:lpstr>
      <vt:lpstr>Présentation PowerPoint</vt:lpstr>
      <vt:lpstr>I8 PONT PAT</vt:lpstr>
      <vt:lpstr>Présentation PowerPoint</vt:lpstr>
      <vt:lpstr>Présentation PowerPoint</vt:lpstr>
      <vt:lpstr>Présentation PowerPoint</vt:lpstr>
      <vt:lpstr>I9 BER JEA</vt:lpstr>
      <vt:lpstr>Présentation PowerPoint</vt:lpstr>
      <vt:lpstr>Présentation PowerPoint</vt:lpstr>
      <vt:lpstr>I10 GAU BER</vt:lpstr>
      <vt:lpstr>Présentation PowerPoint</vt:lpstr>
      <vt:lpstr>Présentation PowerPoint</vt:lpstr>
      <vt:lpstr>Présentation PowerPoint</vt:lpstr>
    </vt:vector>
  </TitlesOfParts>
  <Company>APHP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Administrateur</dc:creator>
  <cp:lastModifiedBy>Administrateur</cp:lastModifiedBy>
  <cp:revision>82</cp:revision>
  <dcterms:created xsi:type="dcterms:W3CDTF">2019-08-20T14:31:45Z</dcterms:created>
  <dcterms:modified xsi:type="dcterms:W3CDTF">2020-07-10T11:59:27Z</dcterms:modified>
</cp:coreProperties>
</file>